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7" r:id="rId5"/>
    <p:sldId id="258" r:id="rId6"/>
    <p:sldId id="282" r:id="rId7"/>
    <p:sldId id="259" r:id="rId8"/>
    <p:sldId id="261" r:id="rId9"/>
    <p:sldId id="265" r:id="rId10"/>
    <p:sldId id="262" r:id="rId11"/>
    <p:sldId id="264" r:id="rId12"/>
    <p:sldId id="287" r:id="rId13"/>
    <p:sldId id="288" r:id="rId14"/>
    <p:sldId id="289" r:id="rId15"/>
    <p:sldId id="270" r:id="rId16"/>
    <p:sldId id="290" r:id="rId17"/>
    <p:sldId id="281" r:id="rId18"/>
    <p:sldId id="280" r:id="rId19"/>
  </p:sldIdLst>
  <p:sldSz cx="18288000" cy="10287000"/>
  <p:notesSz cx="6858000" cy="9144000"/>
  <p:embeddedFontLst>
    <p:embeddedFont>
      <p:font typeface="Indie Flower" panose="02000000000000000000" pitchFamily="2" charset="0"/>
      <p:regular r:id="rId20"/>
    </p:embeddedFont>
    <p:embeddedFont>
      <p:font typeface="Montserrat" pitchFamily="2" charset="77"/>
      <p:regular r:id="rId21"/>
      <p:bold r:id="rId22"/>
      <p:italic r:id="rId23"/>
      <p:boldItalic r:id="rId24"/>
    </p:embeddedFont>
    <p:embeddedFont>
      <p:font typeface="Montserrat Bold" pitchFamily="2" charset="77"/>
      <p:regular r:id="rId25"/>
      <p:bold r:id="rId26"/>
      <p:italic r:id="rId27"/>
      <p:boldItalic r:id="rId28"/>
    </p:embeddedFont>
    <p:embeddedFont>
      <p:font typeface="Montserrat Italics" pitchFamily="2" charset="77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8AE73-37E7-6A4E-8457-EF6EB73377F2}" v="41" dt="2025-10-29T12:43:08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4605" autoAdjust="0"/>
  </p:normalViewPr>
  <p:slideViewPr>
    <p:cSldViewPr>
      <p:cViewPr varScale="1">
        <p:scale>
          <a:sx n="78" d="100"/>
          <a:sy n="78" d="100"/>
        </p:scale>
        <p:origin x="784" y="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e van Erp | SoloPartners" userId="9a51fc42-cfd4-41bc-b3f3-4469fb3b2840" providerId="ADAL" clId="{AAA842B6-49DF-510D-BC81-25A2ED99E105}"/>
    <pc:docChg chg="undo custSel modSld">
      <pc:chgData name="Loe van Erp | SoloPartners" userId="9a51fc42-cfd4-41bc-b3f3-4469fb3b2840" providerId="ADAL" clId="{AAA842B6-49DF-510D-BC81-25A2ED99E105}" dt="2025-10-29T12:43:08.845" v="19" actId="20577"/>
      <pc:docMkLst>
        <pc:docMk/>
      </pc:docMkLst>
      <pc:sldChg chg="addSp delSp modSp mod">
        <pc:chgData name="Loe van Erp | SoloPartners" userId="9a51fc42-cfd4-41bc-b3f3-4469fb3b2840" providerId="ADAL" clId="{AAA842B6-49DF-510D-BC81-25A2ED99E105}" dt="2025-10-29T12:43:08.845" v="19" actId="20577"/>
        <pc:sldMkLst>
          <pc:docMk/>
          <pc:sldMk cId="1849246805" sldId="289"/>
        </pc:sldMkLst>
        <pc:spChg chg="mod">
          <ac:chgData name="Loe van Erp | SoloPartners" userId="9a51fc42-cfd4-41bc-b3f3-4469fb3b2840" providerId="ADAL" clId="{AAA842B6-49DF-510D-BC81-25A2ED99E105}" dt="2025-10-29T12:43:08.845" v="19" actId="20577"/>
          <ac:spMkLst>
            <pc:docMk/>
            <pc:sldMk cId="1849246805" sldId="289"/>
            <ac:spMk id="17" creationId="{3174D677-2EBD-415A-C9B7-9846494BD9AD}"/>
          </ac:spMkLst>
        </pc:spChg>
        <pc:spChg chg="add del">
          <ac:chgData name="Loe van Erp | SoloPartners" userId="9a51fc42-cfd4-41bc-b3f3-4469fb3b2840" providerId="ADAL" clId="{AAA842B6-49DF-510D-BC81-25A2ED99E105}" dt="2025-10-29T12:41:56.410" v="4" actId="22"/>
          <ac:spMkLst>
            <pc:docMk/>
            <pc:sldMk cId="1849246805" sldId="289"/>
            <ac:spMk id="19" creationId="{E5A3957D-7A5A-8FC5-2943-ECB77E2E9576}"/>
          </ac:spMkLst>
        </pc:spChg>
        <pc:spChg chg="add mod">
          <ac:chgData name="Loe van Erp | SoloPartners" userId="9a51fc42-cfd4-41bc-b3f3-4469fb3b2840" providerId="ADAL" clId="{AAA842B6-49DF-510D-BC81-25A2ED99E105}" dt="2025-10-29T12:42:00.270" v="6" actId="767"/>
          <ac:spMkLst>
            <pc:docMk/>
            <pc:sldMk cId="1849246805" sldId="289"/>
            <ac:spMk id="20" creationId="{C77E0CAB-50E2-C1E5-2DD9-BCDB9172CEE4}"/>
          </ac:spMkLst>
        </pc:spChg>
        <pc:spChg chg="add del">
          <ac:chgData name="Loe van Erp | SoloPartners" userId="9a51fc42-cfd4-41bc-b3f3-4469fb3b2840" providerId="ADAL" clId="{AAA842B6-49DF-510D-BC81-25A2ED99E105}" dt="2025-10-29T12:42:10.698" v="8" actId="22"/>
          <ac:spMkLst>
            <pc:docMk/>
            <pc:sldMk cId="1849246805" sldId="289"/>
            <ac:spMk id="22" creationId="{0DC8D98D-FEB9-F7C4-853A-75153AD98F92}"/>
          </ac:spMkLst>
        </pc:spChg>
        <pc:spChg chg="add del mod">
          <ac:chgData name="Loe van Erp | SoloPartners" userId="9a51fc42-cfd4-41bc-b3f3-4469fb3b2840" providerId="ADAL" clId="{AAA842B6-49DF-510D-BC81-25A2ED99E105}" dt="2025-10-29T12:42:33.579" v="12"/>
          <ac:spMkLst>
            <pc:docMk/>
            <pc:sldMk cId="1849246805" sldId="289"/>
            <ac:spMk id="23" creationId="{D550C365-E89B-6AE9-39FE-5FC309A9EE40}"/>
          </ac:spMkLst>
        </pc:spChg>
        <pc:spChg chg="add del">
          <ac:chgData name="Loe van Erp | SoloPartners" userId="9a51fc42-cfd4-41bc-b3f3-4469fb3b2840" providerId="ADAL" clId="{AAA842B6-49DF-510D-BC81-25A2ED99E105}" dt="2025-10-29T12:42:37.868" v="14" actId="22"/>
          <ac:spMkLst>
            <pc:docMk/>
            <pc:sldMk cId="1849246805" sldId="289"/>
            <ac:spMk id="25" creationId="{6CB0ABC7-AD09-699E-64BE-5F6EEA84519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.belastingdienst.nl/belastingdienst/docs/afwegingskader_dienstbetrekking_lh6301z1pl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eoordelingarbeidsrelatie.nl/Questionnair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wnload.belastingdienst.nl/belastingdienst/docs/afwegingskader_dienstbetrekking_lh6301z1pl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4A92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796797" y="6837670"/>
            <a:ext cx="8347203" cy="0"/>
          </a:xfrm>
          <a:prstGeom prst="line">
            <a:avLst/>
          </a:prstGeom>
          <a:ln w="1428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6" name="AutoShape 6"/>
          <p:cNvSpPr/>
          <p:nvPr/>
        </p:nvSpPr>
        <p:spPr>
          <a:xfrm>
            <a:off x="9144000" y="6837670"/>
            <a:ext cx="1384874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0244106" y="2325632"/>
            <a:ext cx="7015194" cy="5635735"/>
          </a:xfrm>
          <a:custGeom>
            <a:avLst/>
            <a:gdLst/>
            <a:ahLst/>
            <a:cxnLst/>
            <a:rect l="l" t="t" r="r" b="b"/>
            <a:pathLst>
              <a:path w="7015194" h="5635735">
                <a:moveTo>
                  <a:pt x="0" y="0"/>
                </a:moveTo>
                <a:lnTo>
                  <a:pt x="7015194" y="0"/>
                </a:lnTo>
                <a:lnTo>
                  <a:pt x="7015194" y="5635736"/>
                </a:lnTo>
                <a:lnTo>
                  <a:pt x="0" y="5635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796797" y="4357060"/>
            <a:ext cx="7744800" cy="1979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sz="57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Welkom bij SoloPartners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6797" y="7261533"/>
            <a:ext cx="7744800" cy="1061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4"/>
              </a:lnSpc>
            </a:pPr>
            <a:r>
              <a:rPr lang="en-US" sz="305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Zzp</a:t>
            </a:r>
            <a:r>
              <a:rPr lang="en-US" sz="305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5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kan</a:t>
            </a:r>
            <a:r>
              <a:rPr lang="en-US" sz="305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5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wel</a:t>
            </a:r>
            <a:r>
              <a:rPr lang="en-US" sz="305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en-US" sz="305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verantwoorde</a:t>
            </a:r>
            <a:r>
              <a:rPr lang="en-US" sz="305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5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inzet</a:t>
            </a:r>
            <a:r>
              <a:rPr lang="en-US" sz="305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van </a:t>
            </a:r>
            <a:r>
              <a:rPr lang="en-US" sz="305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zzp’ers</a:t>
            </a:r>
            <a:r>
              <a:rPr lang="en-US" sz="305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in de </a:t>
            </a:r>
            <a:r>
              <a:rPr lang="en-US" sz="305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zorg</a:t>
            </a:r>
            <a:endParaRPr lang="en-US" sz="3053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413532" y="8973228"/>
            <a:ext cx="6676343" cy="51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4"/>
              </a:lnSpc>
            </a:pPr>
            <a:r>
              <a:rPr lang="en-US" sz="3053" b="1" dirty="0">
                <a:solidFill>
                  <a:srgbClr val="84A92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Webinar door Loe van Erp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82954-944D-3DC0-C0DA-1B9533821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004DF3E-6D93-57E9-B5AC-63393F1E1D10}"/>
              </a:ext>
            </a:extLst>
          </p:cNvPr>
          <p:cNvGrpSpPr/>
          <p:nvPr/>
        </p:nvGrpSpPr>
        <p:grpSpPr>
          <a:xfrm>
            <a:off x="0" y="8211670"/>
            <a:ext cx="18288000" cy="2075330"/>
            <a:chOff x="0" y="0"/>
            <a:chExt cx="4816593" cy="54658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2A758B0-4AA9-56C2-C6F0-8F2A56E74448}"/>
                </a:ext>
              </a:extLst>
            </p:cNvPr>
            <p:cNvSpPr/>
            <p:nvPr/>
          </p:nvSpPr>
          <p:spPr>
            <a:xfrm>
              <a:off x="0" y="0"/>
              <a:ext cx="4816592" cy="546589"/>
            </a:xfrm>
            <a:custGeom>
              <a:avLst/>
              <a:gdLst/>
              <a:ahLst/>
              <a:cxnLst/>
              <a:rect l="l" t="t" r="r" b="b"/>
              <a:pathLst>
                <a:path w="4816592" h="546589">
                  <a:moveTo>
                    <a:pt x="0" y="0"/>
                  </a:moveTo>
                  <a:lnTo>
                    <a:pt x="4816592" y="0"/>
                  </a:lnTo>
                  <a:lnTo>
                    <a:pt x="4816592" y="546589"/>
                  </a:lnTo>
                  <a:lnTo>
                    <a:pt x="0" y="546589"/>
                  </a:lnTo>
                  <a:close/>
                </a:path>
              </a:pathLst>
            </a:custGeom>
            <a:solidFill>
              <a:srgbClr val="84A92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E1AF4D5-3E8C-9D01-35A7-F86B1BB6B62A}"/>
                </a:ext>
              </a:extLst>
            </p:cNvPr>
            <p:cNvSpPr txBox="1"/>
            <p:nvPr/>
          </p:nvSpPr>
          <p:spPr>
            <a:xfrm>
              <a:off x="0" y="-38100"/>
              <a:ext cx="4816593" cy="584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54792D45-EBA9-3CFF-923C-5193AEB7115E}"/>
              </a:ext>
            </a:extLst>
          </p:cNvPr>
          <p:cNvSpPr/>
          <p:nvPr/>
        </p:nvSpPr>
        <p:spPr>
          <a:xfrm>
            <a:off x="8083869" y="8781929"/>
            <a:ext cx="1379261" cy="952743"/>
          </a:xfrm>
          <a:custGeom>
            <a:avLst/>
            <a:gdLst/>
            <a:ahLst/>
            <a:cxnLst/>
            <a:rect l="l" t="t" r="r" b="b"/>
            <a:pathLst>
              <a:path w="1379261" h="952743">
                <a:moveTo>
                  <a:pt x="0" y="0"/>
                </a:moveTo>
                <a:lnTo>
                  <a:pt x="1379261" y="0"/>
                </a:lnTo>
                <a:lnTo>
                  <a:pt x="1379261" y="952742"/>
                </a:lnTo>
                <a:lnTo>
                  <a:pt x="0" y="952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AF63F27-0345-984B-4E64-3CEEE7C2A227}"/>
              </a:ext>
            </a:extLst>
          </p:cNvPr>
          <p:cNvSpPr/>
          <p:nvPr/>
        </p:nvSpPr>
        <p:spPr>
          <a:xfrm>
            <a:off x="1028700" y="2459371"/>
            <a:ext cx="1028423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6249539-4D0B-16F5-FF8A-7C4909C11A2A}"/>
              </a:ext>
            </a:extLst>
          </p:cNvPr>
          <p:cNvSpPr txBox="1"/>
          <p:nvPr/>
        </p:nvSpPr>
        <p:spPr>
          <a:xfrm>
            <a:off x="1028700" y="923925"/>
            <a:ext cx="11523961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sz="5700" b="1" dirty="0" err="1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Handhaving</a:t>
            </a:r>
            <a:endParaRPr lang="en-US" sz="5700" b="1" dirty="0">
              <a:solidFill>
                <a:srgbClr val="072A38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C8EEDB7-9D68-5703-8E54-0420FAD31DC7}"/>
              </a:ext>
            </a:extLst>
          </p:cNvPr>
          <p:cNvSpPr txBox="1"/>
          <p:nvPr/>
        </p:nvSpPr>
        <p:spPr>
          <a:xfrm>
            <a:off x="1028700" y="2959434"/>
            <a:ext cx="6129212" cy="57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7"/>
              </a:lnSpc>
            </a:pPr>
            <a:r>
              <a:rPr lang="en-US" sz="3369" b="1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Afwegingskader</a:t>
            </a:r>
            <a:endParaRPr lang="en-US" sz="3369" b="1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BD92A4D-1C66-8BAF-7E7D-B9D74339AC8D}"/>
              </a:ext>
            </a:extLst>
          </p:cNvPr>
          <p:cNvSpPr txBox="1"/>
          <p:nvPr/>
        </p:nvSpPr>
        <p:spPr>
          <a:xfrm>
            <a:off x="11741125" y="5691228"/>
            <a:ext cx="6546875" cy="121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177"/>
              </a:lnSpc>
              <a:spcBef>
                <a:spcPct val="0"/>
              </a:spcBef>
            </a:pPr>
            <a:r>
              <a:rPr lang="en-US" sz="7269" b="1" dirty="0">
                <a:solidFill>
                  <a:srgbClr val="84A929">
                    <a:alpha val="21961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​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78AD39F3-D84A-B401-68CA-CBD5843F6266}"/>
              </a:ext>
            </a:extLst>
          </p:cNvPr>
          <p:cNvSpPr/>
          <p:nvPr/>
        </p:nvSpPr>
        <p:spPr>
          <a:xfrm>
            <a:off x="1028700" y="5469790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6B549FF-C91B-7B93-C9D8-4E159BCC91F6}"/>
              </a:ext>
            </a:extLst>
          </p:cNvPr>
          <p:cNvSpPr txBox="1"/>
          <p:nvPr/>
        </p:nvSpPr>
        <p:spPr>
          <a:xfrm>
            <a:off x="1828798" y="4961958"/>
            <a:ext cx="14630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 dirty="0">
                <a:latin typeface="Montserrat" pitchFamily="2" charset="77"/>
                <a:hlinkClick r:id="rId3"/>
              </a:rPr>
              <a:t>https://download.belastingdienst.nl/belastingdienst/docs/afwegingskader_dienstbetrekking_lh6301z1pl.pdf</a:t>
            </a:r>
            <a:r>
              <a:rPr lang="nl-NL" sz="3000" dirty="0">
                <a:latin typeface="Montserrat" pitchFamily="2" charset="77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74475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C7361-06E6-FC72-AB7B-CC3BEFB19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1C448DF-37F1-4480-C0F3-07CBFC309332}"/>
              </a:ext>
            </a:extLst>
          </p:cNvPr>
          <p:cNvGrpSpPr/>
          <p:nvPr/>
        </p:nvGrpSpPr>
        <p:grpSpPr>
          <a:xfrm>
            <a:off x="0" y="8211670"/>
            <a:ext cx="18288000" cy="2075330"/>
            <a:chOff x="0" y="0"/>
            <a:chExt cx="4816593" cy="54658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B048B71-126F-7035-ADC3-79571D099C23}"/>
                </a:ext>
              </a:extLst>
            </p:cNvPr>
            <p:cNvSpPr/>
            <p:nvPr/>
          </p:nvSpPr>
          <p:spPr>
            <a:xfrm>
              <a:off x="0" y="0"/>
              <a:ext cx="4816592" cy="546589"/>
            </a:xfrm>
            <a:custGeom>
              <a:avLst/>
              <a:gdLst/>
              <a:ahLst/>
              <a:cxnLst/>
              <a:rect l="l" t="t" r="r" b="b"/>
              <a:pathLst>
                <a:path w="4816592" h="546589">
                  <a:moveTo>
                    <a:pt x="0" y="0"/>
                  </a:moveTo>
                  <a:lnTo>
                    <a:pt x="4816592" y="0"/>
                  </a:lnTo>
                  <a:lnTo>
                    <a:pt x="4816592" y="546589"/>
                  </a:lnTo>
                  <a:lnTo>
                    <a:pt x="0" y="546589"/>
                  </a:lnTo>
                  <a:close/>
                </a:path>
              </a:pathLst>
            </a:custGeom>
            <a:solidFill>
              <a:srgbClr val="84A92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EA10B3B-8672-406B-E511-8308AA64B6F4}"/>
                </a:ext>
              </a:extLst>
            </p:cNvPr>
            <p:cNvSpPr txBox="1"/>
            <p:nvPr/>
          </p:nvSpPr>
          <p:spPr>
            <a:xfrm>
              <a:off x="0" y="-38100"/>
              <a:ext cx="4816593" cy="584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AB2C941E-615D-BB83-E23D-BF5572742C5A}"/>
              </a:ext>
            </a:extLst>
          </p:cNvPr>
          <p:cNvSpPr/>
          <p:nvPr/>
        </p:nvSpPr>
        <p:spPr>
          <a:xfrm>
            <a:off x="8083869" y="8781929"/>
            <a:ext cx="1379261" cy="952743"/>
          </a:xfrm>
          <a:custGeom>
            <a:avLst/>
            <a:gdLst/>
            <a:ahLst/>
            <a:cxnLst/>
            <a:rect l="l" t="t" r="r" b="b"/>
            <a:pathLst>
              <a:path w="1379261" h="952743">
                <a:moveTo>
                  <a:pt x="0" y="0"/>
                </a:moveTo>
                <a:lnTo>
                  <a:pt x="1379261" y="0"/>
                </a:lnTo>
                <a:lnTo>
                  <a:pt x="1379261" y="952742"/>
                </a:lnTo>
                <a:lnTo>
                  <a:pt x="0" y="952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EB32BF45-905F-6517-9BEE-82D7414AD8E5}"/>
              </a:ext>
            </a:extLst>
          </p:cNvPr>
          <p:cNvSpPr/>
          <p:nvPr/>
        </p:nvSpPr>
        <p:spPr>
          <a:xfrm>
            <a:off x="1028700" y="2459371"/>
            <a:ext cx="1028423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6F08465-F081-460C-6AF8-3A59FB3B7F0B}"/>
              </a:ext>
            </a:extLst>
          </p:cNvPr>
          <p:cNvSpPr txBox="1"/>
          <p:nvPr/>
        </p:nvSpPr>
        <p:spPr>
          <a:xfrm>
            <a:off x="1028700" y="923925"/>
            <a:ext cx="11523961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sz="5700" b="1" dirty="0" err="1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Handhaving</a:t>
            </a:r>
            <a:endParaRPr lang="en-US" sz="5700" b="1" dirty="0">
              <a:solidFill>
                <a:srgbClr val="072A38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27BDF95-895D-BC74-A0CB-C384FAEE5652}"/>
              </a:ext>
            </a:extLst>
          </p:cNvPr>
          <p:cNvSpPr txBox="1"/>
          <p:nvPr/>
        </p:nvSpPr>
        <p:spPr>
          <a:xfrm>
            <a:off x="1028700" y="2959434"/>
            <a:ext cx="7658100" cy="558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17"/>
              </a:lnSpc>
            </a:pPr>
            <a:r>
              <a:rPr lang="en-US" sz="3369" b="1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Ondernemerschap</a:t>
            </a:r>
            <a:r>
              <a:rPr lang="en-US" sz="3369" b="1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van de </a:t>
            </a:r>
            <a:r>
              <a:rPr lang="en-US" sz="3369" b="1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zzp’er</a:t>
            </a:r>
            <a:endParaRPr lang="en-US" sz="3369" b="1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31C33EC-1ACB-8DA8-FEC5-067439F9CAE9}"/>
              </a:ext>
            </a:extLst>
          </p:cNvPr>
          <p:cNvSpPr txBox="1"/>
          <p:nvPr/>
        </p:nvSpPr>
        <p:spPr>
          <a:xfrm>
            <a:off x="11741125" y="5691228"/>
            <a:ext cx="6546875" cy="121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177"/>
              </a:lnSpc>
              <a:spcBef>
                <a:spcPct val="0"/>
              </a:spcBef>
            </a:pPr>
            <a:r>
              <a:rPr lang="en-US" sz="7269" b="1" dirty="0">
                <a:solidFill>
                  <a:srgbClr val="84A929">
                    <a:alpha val="21961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​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720B329C-AEAF-9031-D182-0EBA0062DED1}"/>
              </a:ext>
            </a:extLst>
          </p:cNvPr>
          <p:cNvSpPr/>
          <p:nvPr/>
        </p:nvSpPr>
        <p:spPr>
          <a:xfrm>
            <a:off x="1028700" y="4508709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B8B68F36-2BEC-234D-846C-344F3710FB44}"/>
              </a:ext>
            </a:extLst>
          </p:cNvPr>
          <p:cNvSpPr/>
          <p:nvPr/>
        </p:nvSpPr>
        <p:spPr>
          <a:xfrm>
            <a:off x="1028700" y="6431815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C852DB79-9CA5-D1A6-2E66-1DF1B5B8493B}"/>
              </a:ext>
            </a:extLst>
          </p:cNvPr>
          <p:cNvSpPr/>
          <p:nvPr/>
        </p:nvSpPr>
        <p:spPr>
          <a:xfrm>
            <a:off x="1028700" y="5469790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DEF76A8F-0635-4564-680E-020B2FFD3A6C}"/>
              </a:ext>
            </a:extLst>
          </p:cNvPr>
          <p:cNvSpPr/>
          <p:nvPr/>
        </p:nvSpPr>
        <p:spPr>
          <a:xfrm>
            <a:off x="1028700" y="7393840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EBD6E2D0-8E2D-0C3F-CA07-D761D39476C7}"/>
              </a:ext>
            </a:extLst>
          </p:cNvPr>
          <p:cNvSpPr txBox="1"/>
          <p:nvPr/>
        </p:nvSpPr>
        <p:spPr>
          <a:xfrm>
            <a:off x="1700929" y="6146065"/>
            <a:ext cx="5614271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Misverstanden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A326910-5E68-775E-D007-3CF676C49CF9}"/>
              </a:ext>
            </a:extLst>
          </p:cNvPr>
          <p:cNvSpPr txBox="1"/>
          <p:nvPr/>
        </p:nvSpPr>
        <p:spPr>
          <a:xfrm>
            <a:off x="1718331" y="4257358"/>
            <a:ext cx="8187669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Beperkt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onderdeel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van de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handhaving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8981E504-F819-2764-DA6F-F1AED4D515DD}"/>
              </a:ext>
            </a:extLst>
          </p:cNvPr>
          <p:cNvSpPr txBox="1"/>
          <p:nvPr/>
        </p:nvSpPr>
        <p:spPr>
          <a:xfrm>
            <a:off x="1700929" y="5184040"/>
            <a:ext cx="10414871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Intern vs. extern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ondernemerschap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3174D677-2EBD-415A-C9B7-9846494BD9AD}"/>
              </a:ext>
            </a:extLst>
          </p:cNvPr>
          <p:cNvSpPr txBox="1"/>
          <p:nvPr/>
        </p:nvSpPr>
        <p:spPr>
          <a:xfrm>
            <a:off x="1718331" y="7108090"/>
            <a:ext cx="14817069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Webmodule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https://beoordelingarbeidsrelatie.nl</a:t>
            </a:r>
            <a:r>
              <a:rPr lang="en-US" sz="300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/Questionnaire</a:t>
            </a:r>
            <a:r>
              <a:rPr lang="en-US" sz="300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4924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459371"/>
            <a:ext cx="1028423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1028700" y="923925"/>
            <a:ext cx="12382500" cy="9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sz="5700" b="1" dirty="0" err="1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Verantwoorde</a:t>
            </a:r>
            <a:r>
              <a:rPr lang="en-US" sz="5700" b="1" dirty="0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5700" b="1" dirty="0" err="1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inzet</a:t>
            </a:r>
            <a:r>
              <a:rPr lang="en-US" sz="5700" b="1" dirty="0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van </a:t>
            </a:r>
            <a:r>
              <a:rPr lang="en-US" sz="5700" b="1" dirty="0" err="1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zzp’ers</a:t>
            </a:r>
            <a:endParaRPr lang="en-US" sz="5700" b="1" dirty="0">
              <a:solidFill>
                <a:srgbClr val="072A38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959434"/>
            <a:ext cx="6129212" cy="57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7"/>
              </a:lnSpc>
            </a:pPr>
            <a:r>
              <a:rPr lang="en-US" sz="3369" b="1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Hoe dan?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8211670"/>
            <a:ext cx="18288000" cy="2075330"/>
            <a:chOff x="0" y="0"/>
            <a:chExt cx="4816593" cy="5465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46589"/>
            </a:xfrm>
            <a:custGeom>
              <a:avLst/>
              <a:gdLst/>
              <a:ahLst/>
              <a:cxnLst/>
              <a:rect l="l" t="t" r="r" b="b"/>
              <a:pathLst>
                <a:path w="4816592" h="546589">
                  <a:moveTo>
                    <a:pt x="0" y="0"/>
                  </a:moveTo>
                  <a:lnTo>
                    <a:pt x="4816592" y="0"/>
                  </a:lnTo>
                  <a:lnTo>
                    <a:pt x="4816592" y="546589"/>
                  </a:lnTo>
                  <a:lnTo>
                    <a:pt x="0" y="546589"/>
                  </a:lnTo>
                  <a:close/>
                </a:path>
              </a:pathLst>
            </a:custGeom>
            <a:solidFill>
              <a:srgbClr val="0384C6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584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083869" y="8781929"/>
            <a:ext cx="1379261" cy="952743"/>
          </a:xfrm>
          <a:custGeom>
            <a:avLst/>
            <a:gdLst/>
            <a:ahLst/>
            <a:cxnLst/>
            <a:rect l="l" t="t" r="r" b="b"/>
            <a:pathLst>
              <a:path w="1379261" h="952743">
                <a:moveTo>
                  <a:pt x="0" y="0"/>
                </a:moveTo>
                <a:lnTo>
                  <a:pt x="1379261" y="0"/>
                </a:lnTo>
                <a:lnTo>
                  <a:pt x="1379261" y="952742"/>
                </a:lnTo>
                <a:lnTo>
                  <a:pt x="0" y="952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9816229" y="5020552"/>
            <a:ext cx="668580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Hoe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wil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ik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dat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dan?​</a:t>
            </a:r>
          </a:p>
        </p:txBody>
      </p:sp>
      <p:sp>
        <p:nvSpPr>
          <p:cNvPr id="10" name="AutoShape 10"/>
          <p:cNvSpPr/>
          <p:nvPr/>
        </p:nvSpPr>
        <p:spPr>
          <a:xfrm>
            <a:off x="9144000" y="3383195"/>
            <a:ext cx="373058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1" name="AutoShape 11"/>
          <p:cNvSpPr/>
          <p:nvPr/>
        </p:nvSpPr>
        <p:spPr>
          <a:xfrm>
            <a:off x="9144000" y="5306302"/>
            <a:ext cx="373058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2" name="AutoShape 12"/>
          <p:cNvSpPr/>
          <p:nvPr/>
        </p:nvSpPr>
        <p:spPr>
          <a:xfrm>
            <a:off x="9144000" y="4344277"/>
            <a:ext cx="373058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3" name="AutoShape 13"/>
          <p:cNvSpPr/>
          <p:nvPr/>
        </p:nvSpPr>
        <p:spPr>
          <a:xfrm>
            <a:off x="9144000" y="6268327"/>
            <a:ext cx="373058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9816229" y="3097445"/>
            <a:ext cx="772135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Wil/’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moet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’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ik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met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zzp’ers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werken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?​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816228" y="4058527"/>
            <a:ext cx="6871572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Voor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welke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functies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wil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ik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dat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dan?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816229" y="5982577"/>
            <a:ext cx="9329078" cy="499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Gevolgen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van de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keuze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‘hoe’?</a:t>
            </a:r>
          </a:p>
        </p:txBody>
      </p:sp>
      <p:sp>
        <p:nvSpPr>
          <p:cNvPr id="17" name="AutoShape 17"/>
          <p:cNvSpPr/>
          <p:nvPr/>
        </p:nvSpPr>
        <p:spPr>
          <a:xfrm>
            <a:off x="9144000" y="7245360"/>
            <a:ext cx="373058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8" name="TextBox 18"/>
          <p:cNvSpPr txBox="1"/>
          <p:nvPr/>
        </p:nvSpPr>
        <p:spPr>
          <a:xfrm>
            <a:off x="9823014" y="6988185"/>
            <a:ext cx="7474386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Risico’s –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vergewisplicht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/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operationeel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2F3F3-78B9-9BDF-6429-D442F3A42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AC21F20-460E-BBDB-46F2-08763857ABCC}"/>
              </a:ext>
            </a:extLst>
          </p:cNvPr>
          <p:cNvGrpSpPr/>
          <p:nvPr/>
        </p:nvGrpSpPr>
        <p:grpSpPr>
          <a:xfrm>
            <a:off x="0" y="8211670"/>
            <a:ext cx="18288000" cy="2075330"/>
            <a:chOff x="0" y="0"/>
            <a:chExt cx="4816593" cy="54658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F2D2D64-6713-AEA6-0E01-EE28EBE61D45}"/>
                </a:ext>
              </a:extLst>
            </p:cNvPr>
            <p:cNvSpPr/>
            <p:nvPr/>
          </p:nvSpPr>
          <p:spPr>
            <a:xfrm>
              <a:off x="0" y="0"/>
              <a:ext cx="4816592" cy="546589"/>
            </a:xfrm>
            <a:custGeom>
              <a:avLst/>
              <a:gdLst/>
              <a:ahLst/>
              <a:cxnLst/>
              <a:rect l="l" t="t" r="r" b="b"/>
              <a:pathLst>
                <a:path w="4816592" h="546589">
                  <a:moveTo>
                    <a:pt x="0" y="0"/>
                  </a:moveTo>
                  <a:lnTo>
                    <a:pt x="4816592" y="0"/>
                  </a:lnTo>
                  <a:lnTo>
                    <a:pt x="4816592" y="546589"/>
                  </a:lnTo>
                  <a:lnTo>
                    <a:pt x="0" y="546589"/>
                  </a:lnTo>
                  <a:close/>
                </a:path>
              </a:pathLst>
            </a:custGeom>
            <a:solidFill>
              <a:srgbClr val="84A92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06338B1-297C-9F80-B6C4-686524BAD3F6}"/>
                </a:ext>
              </a:extLst>
            </p:cNvPr>
            <p:cNvSpPr txBox="1"/>
            <p:nvPr/>
          </p:nvSpPr>
          <p:spPr>
            <a:xfrm>
              <a:off x="0" y="-38100"/>
              <a:ext cx="4816593" cy="584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4333F762-47CF-0E79-1029-DE0A72CF014C}"/>
              </a:ext>
            </a:extLst>
          </p:cNvPr>
          <p:cNvSpPr/>
          <p:nvPr/>
        </p:nvSpPr>
        <p:spPr>
          <a:xfrm>
            <a:off x="8083869" y="8781929"/>
            <a:ext cx="1379261" cy="952743"/>
          </a:xfrm>
          <a:custGeom>
            <a:avLst/>
            <a:gdLst/>
            <a:ahLst/>
            <a:cxnLst/>
            <a:rect l="l" t="t" r="r" b="b"/>
            <a:pathLst>
              <a:path w="1379261" h="952743">
                <a:moveTo>
                  <a:pt x="0" y="0"/>
                </a:moveTo>
                <a:lnTo>
                  <a:pt x="1379261" y="0"/>
                </a:lnTo>
                <a:lnTo>
                  <a:pt x="1379261" y="952742"/>
                </a:lnTo>
                <a:lnTo>
                  <a:pt x="0" y="952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5F0AAD5-C544-4AA2-6BA4-3CBE75E876FB}"/>
              </a:ext>
            </a:extLst>
          </p:cNvPr>
          <p:cNvSpPr/>
          <p:nvPr/>
        </p:nvSpPr>
        <p:spPr>
          <a:xfrm>
            <a:off x="1028700" y="2459371"/>
            <a:ext cx="1028423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EBD9B41-84EF-E7B6-C296-B11CFC470070}"/>
              </a:ext>
            </a:extLst>
          </p:cNvPr>
          <p:cNvSpPr txBox="1"/>
          <p:nvPr/>
        </p:nvSpPr>
        <p:spPr>
          <a:xfrm>
            <a:off x="1028700" y="923925"/>
            <a:ext cx="11523961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sz="5700" b="1" dirty="0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Wat </a:t>
            </a:r>
            <a:r>
              <a:rPr lang="en-US" sz="5700" b="1" dirty="0" err="1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gebeurt</a:t>
            </a:r>
            <a:r>
              <a:rPr lang="en-US" sz="5700" b="1" dirty="0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er </a:t>
            </a:r>
            <a:r>
              <a:rPr lang="en-US" sz="5700" b="1" dirty="0" err="1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</a:t>
            </a:r>
            <a:r>
              <a:rPr lang="en-US" sz="5700" b="1" dirty="0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5700" b="1" dirty="0" err="1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vandaag</a:t>
            </a:r>
            <a:r>
              <a:rPr lang="en-US" sz="5700" b="1" dirty="0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?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D283EF1-39B3-12E2-C66A-0C038BB0CBCD}"/>
              </a:ext>
            </a:extLst>
          </p:cNvPr>
          <p:cNvSpPr txBox="1"/>
          <p:nvPr/>
        </p:nvSpPr>
        <p:spPr>
          <a:xfrm>
            <a:off x="1028700" y="2959434"/>
            <a:ext cx="6129212" cy="57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7"/>
              </a:lnSpc>
            </a:pPr>
            <a:r>
              <a:rPr lang="en-US" sz="3369" b="1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Veel </a:t>
            </a:r>
            <a:r>
              <a:rPr lang="en-US" sz="3369" b="1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nog</a:t>
            </a:r>
            <a:r>
              <a:rPr lang="en-US" sz="3369" b="1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69" b="1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onduidelijk</a:t>
            </a:r>
            <a:endParaRPr lang="en-US" sz="3369" b="1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FB81245A-AA9D-7D94-1D00-2219655B76E3}"/>
              </a:ext>
            </a:extLst>
          </p:cNvPr>
          <p:cNvSpPr/>
          <p:nvPr/>
        </p:nvSpPr>
        <p:spPr>
          <a:xfrm>
            <a:off x="1028700" y="4508709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B64BD784-9DF5-E03F-0F63-C92387E1CC56}"/>
              </a:ext>
            </a:extLst>
          </p:cNvPr>
          <p:cNvSpPr/>
          <p:nvPr/>
        </p:nvSpPr>
        <p:spPr>
          <a:xfrm>
            <a:off x="1028700" y="6431815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67A24AAC-C97A-6122-BFB0-193E4DD26DB6}"/>
              </a:ext>
            </a:extLst>
          </p:cNvPr>
          <p:cNvSpPr/>
          <p:nvPr/>
        </p:nvSpPr>
        <p:spPr>
          <a:xfrm>
            <a:off x="1028700" y="5469790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57581D93-0E6F-A8A8-D153-1CEC38858B9B}"/>
              </a:ext>
            </a:extLst>
          </p:cNvPr>
          <p:cNvSpPr/>
          <p:nvPr/>
        </p:nvSpPr>
        <p:spPr>
          <a:xfrm>
            <a:off x="1028700" y="7393840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BD103CAF-8B32-4285-FD19-FAEE4AC95A2A}"/>
              </a:ext>
            </a:extLst>
          </p:cNvPr>
          <p:cNvSpPr txBox="1"/>
          <p:nvPr/>
        </p:nvSpPr>
        <p:spPr>
          <a:xfrm>
            <a:off x="1700929" y="6146065"/>
            <a:ext cx="7443071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Vbar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of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Zelfstandigenwet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of …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2F75ED4-49E9-413B-14BD-F9AE43F7F14F}"/>
              </a:ext>
            </a:extLst>
          </p:cNvPr>
          <p:cNvSpPr txBox="1"/>
          <p:nvPr/>
        </p:nvSpPr>
        <p:spPr>
          <a:xfrm>
            <a:off x="1718331" y="4257358"/>
            <a:ext cx="8035270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Handhaving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met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boetes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vanaf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1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januari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B0E5EC49-379E-8D47-97CB-4BEFFB4893ED}"/>
              </a:ext>
            </a:extLst>
          </p:cNvPr>
          <p:cNvSpPr txBox="1"/>
          <p:nvPr/>
        </p:nvSpPr>
        <p:spPr>
          <a:xfrm>
            <a:off x="1700929" y="5184040"/>
            <a:ext cx="8509871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Samenstelling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volgende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kabinet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is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bepalend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A97569A1-948C-3811-BB81-0B629ED3A1CA}"/>
              </a:ext>
            </a:extLst>
          </p:cNvPr>
          <p:cNvSpPr txBox="1"/>
          <p:nvPr/>
        </p:nvSpPr>
        <p:spPr>
          <a:xfrm>
            <a:off x="1718331" y="7108090"/>
            <a:ext cx="5673069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Wat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betekent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dit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voor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jullie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9457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0"/>
            <a:ext cx="12352120" cy="10287000"/>
          </a:xfrm>
          <a:custGeom>
            <a:avLst/>
            <a:gdLst/>
            <a:ahLst/>
            <a:cxnLst/>
            <a:rect l="l" t="t" r="r" b="b"/>
            <a:pathLst>
              <a:path w="12352120" h="10287000">
                <a:moveTo>
                  <a:pt x="0" y="0"/>
                </a:moveTo>
                <a:lnTo>
                  <a:pt x="12352120" y="0"/>
                </a:lnTo>
                <a:lnTo>
                  <a:pt x="123521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087" t="-2540" r="-14087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44000" cy="10287000"/>
            <a:chOff x="0" y="0"/>
            <a:chExt cx="2408296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4A92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71088" y="3655620"/>
            <a:ext cx="6801824" cy="282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1"/>
              </a:lnSpc>
            </a:pPr>
            <a:r>
              <a:rPr lang="en-US" sz="8094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Zijn er nog </a:t>
            </a:r>
          </a:p>
          <a:p>
            <a:pPr algn="ctr">
              <a:lnSpc>
                <a:spcPts val="11331"/>
              </a:lnSpc>
            </a:pPr>
            <a:r>
              <a:rPr lang="en-US" sz="8094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vragen?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58602" y="5456334"/>
            <a:ext cx="4114800" cy="4114800"/>
            <a:chOff x="0" y="0"/>
            <a:chExt cx="5486400" cy="548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" name="AutoShape 4"/>
          <p:cNvSpPr/>
          <p:nvPr/>
        </p:nvSpPr>
        <p:spPr>
          <a:xfrm>
            <a:off x="1028700" y="2459371"/>
            <a:ext cx="1028423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rot="-5400000">
            <a:off x="949495" y="5535539"/>
            <a:ext cx="1408091" cy="1249681"/>
          </a:xfrm>
          <a:custGeom>
            <a:avLst/>
            <a:gdLst/>
            <a:ahLst/>
            <a:cxnLst/>
            <a:rect l="l" t="t" r="r" b="b"/>
            <a:pathLst>
              <a:path w="1408091" h="1249681">
                <a:moveTo>
                  <a:pt x="0" y="0"/>
                </a:moveTo>
                <a:lnTo>
                  <a:pt x="1408091" y="0"/>
                </a:lnTo>
                <a:lnTo>
                  <a:pt x="1408091" y="1249680"/>
                </a:lnTo>
                <a:lnTo>
                  <a:pt x="0" y="12496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028700" y="885825"/>
            <a:ext cx="15120485" cy="1280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95"/>
              </a:lnSpc>
            </a:pPr>
            <a:r>
              <a:rPr lang="en-US" sz="7496" b="1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 horen graag jouw mening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924438"/>
            <a:ext cx="12509875" cy="2188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62"/>
              </a:lnSpc>
              <a:spcBef>
                <a:spcPct val="0"/>
              </a:spcBef>
            </a:pPr>
            <a:r>
              <a:rPr lang="en-US" sz="4187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Scan de QR-code hieronder en laat een Google​</a:t>
            </a:r>
          </a:p>
          <a:p>
            <a:pPr algn="l">
              <a:lnSpc>
                <a:spcPts val="5862"/>
              </a:lnSpc>
              <a:spcBef>
                <a:spcPct val="0"/>
              </a:spcBef>
            </a:pPr>
            <a:r>
              <a:rPr lang="en-US" sz="4187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Review achter om jouw ervaring met ons te​</a:t>
            </a:r>
          </a:p>
          <a:p>
            <a:pPr algn="l">
              <a:lnSpc>
                <a:spcPts val="5862"/>
              </a:lnSpc>
              <a:spcBef>
                <a:spcPct val="0"/>
              </a:spcBef>
            </a:pPr>
            <a:r>
              <a:rPr lang="en-US" sz="4187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delen.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586390" y="7741287"/>
            <a:ext cx="8672910" cy="151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  <a:spcBef>
                <a:spcPct val="0"/>
              </a:spcBef>
            </a:pPr>
            <a:r>
              <a:rPr lang="en-US" sz="2900" b="1">
                <a:solidFill>
                  <a:srgbClr val="0384C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TIPS ​</a:t>
            </a:r>
          </a:p>
          <a:p>
            <a:pPr algn="l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Webinars | Meedenkgesprek | Ledenportaal ​</a:t>
            </a:r>
          </a:p>
          <a:p>
            <a:pPr algn="l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Kennisbank | Nieuwsbrief | Socials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028700" y="2459371"/>
            <a:ext cx="1028423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061031" y="5380117"/>
            <a:ext cx="463103" cy="463103"/>
          </a:xfrm>
          <a:custGeom>
            <a:avLst/>
            <a:gdLst/>
            <a:ahLst/>
            <a:cxnLst/>
            <a:rect l="l" t="t" r="r" b="b"/>
            <a:pathLst>
              <a:path w="463103" h="463103">
                <a:moveTo>
                  <a:pt x="0" y="0"/>
                </a:moveTo>
                <a:lnTo>
                  <a:pt x="463103" y="0"/>
                </a:lnTo>
                <a:lnTo>
                  <a:pt x="463103" y="463104"/>
                </a:lnTo>
                <a:lnTo>
                  <a:pt x="0" y="463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1090362" y="6014671"/>
            <a:ext cx="404440" cy="404440"/>
          </a:xfrm>
          <a:custGeom>
            <a:avLst/>
            <a:gdLst/>
            <a:ahLst/>
            <a:cxnLst/>
            <a:rect l="l" t="t" r="r" b="b"/>
            <a:pathLst>
              <a:path w="404440" h="404440">
                <a:moveTo>
                  <a:pt x="0" y="0"/>
                </a:moveTo>
                <a:lnTo>
                  <a:pt x="404440" y="0"/>
                </a:lnTo>
                <a:lnTo>
                  <a:pt x="404440" y="404440"/>
                </a:lnTo>
                <a:lnTo>
                  <a:pt x="0" y="404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1028700" y="6514361"/>
            <a:ext cx="527765" cy="527765"/>
          </a:xfrm>
          <a:custGeom>
            <a:avLst/>
            <a:gdLst/>
            <a:ahLst/>
            <a:cxnLst/>
            <a:rect l="l" t="t" r="r" b="b"/>
            <a:pathLst>
              <a:path w="527765" h="527765">
                <a:moveTo>
                  <a:pt x="0" y="0"/>
                </a:moveTo>
                <a:lnTo>
                  <a:pt x="527765" y="0"/>
                </a:lnTo>
                <a:lnTo>
                  <a:pt x="527765" y="527764"/>
                </a:lnTo>
                <a:lnTo>
                  <a:pt x="0" y="5277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3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/>
          <p:nvPr/>
        </p:nvSpPr>
        <p:spPr>
          <a:xfrm>
            <a:off x="3855416" y="7955617"/>
            <a:ext cx="2035784" cy="1635470"/>
          </a:xfrm>
          <a:custGeom>
            <a:avLst/>
            <a:gdLst/>
            <a:ahLst/>
            <a:cxnLst/>
            <a:rect l="l" t="t" r="r" b="b"/>
            <a:pathLst>
              <a:path w="2035784" h="1635470">
                <a:moveTo>
                  <a:pt x="0" y="0"/>
                </a:moveTo>
                <a:lnTo>
                  <a:pt x="2035785" y="0"/>
                </a:lnTo>
                <a:lnTo>
                  <a:pt x="2035785" y="1635470"/>
                </a:lnTo>
                <a:lnTo>
                  <a:pt x="0" y="16354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1028700" y="876300"/>
            <a:ext cx="6972160" cy="1340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66"/>
              </a:lnSpc>
            </a:pPr>
            <a:r>
              <a:rPr lang="en-US" sz="7832" b="1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SoloPartners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85273" y="5294392"/>
            <a:ext cx="8411856" cy="1715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2"/>
              </a:lnSpc>
            </a:pPr>
            <a:r>
              <a:rPr lang="en-US" sz="3316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Algemeen Directeur</a:t>
            </a:r>
          </a:p>
          <a:p>
            <a:pPr algn="l">
              <a:lnSpc>
                <a:spcPts val="4642"/>
              </a:lnSpc>
            </a:pPr>
            <a:r>
              <a:rPr lang="en-US" sz="3316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loe@solopartners.nl</a:t>
            </a:r>
          </a:p>
          <a:p>
            <a:pPr algn="l">
              <a:lnSpc>
                <a:spcPts val="4642"/>
              </a:lnSpc>
            </a:pPr>
            <a:r>
              <a:rPr lang="en-US" sz="3316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085-2010140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37082" y="4217041"/>
            <a:ext cx="2591767" cy="55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2"/>
              </a:lnSpc>
              <a:spcBef>
                <a:spcPct val="0"/>
              </a:spcBef>
            </a:pPr>
            <a:r>
              <a:rPr lang="en-US" sz="3316" b="1">
                <a:solidFill>
                  <a:srgbClr val="0384C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Loe van Erp</a:t>
            </a:r>
          </a:p>
        </p:txBody>
      </p:sp>
      <p:pic>
        <p:nvPicPr>
          <p:cNvPr id="15" name="Afbeelding 14" descr="Afbeelding met persoon, kleding, Menselijk gezicht, glimlach&#10;&#10;Automatisch gegenereerde beschrijving">
            <a:extLst>
              <a:ext uri="{FF2B5EF4-FFF2-40B4-BE49-F238E27FC236}">
                <a16:creationId xmlns:a16="http://schemas.microsoft.com/office/drawing/2014/main" id="{79D5ED36-4244-6CCE-5BDB-28D5653E99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75094"/>
            <a:ext cx="7772400" cy="93368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A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459371"/>
            <a:ext cx="1028423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028700" y="5542193"/>
            <a:ext cx="517351" cy="441688"/>
          </a:xfrm>
          <a:custGeom>
            <a:avLst/>
            <a:gdLst/>
            <a:ahLst/>
            <a:cxnLst/>
            <a:rect l="l" t="t" r="r" b="b"/>
            <a:pathLst>
              <a:path w="517351" h="441688">
                <a:moveTo>
                  <a:pt x="0" y="0"/>
                </a:moveTo>
                <a:lnTo>
                  <a:pt x="517351" y="0"/>
                </a:lnTo>
                <a:lnTo>
                  <a:pt x="517351" y="441689"/>
                </a:lnTo>
                <a:lnTo>
                  <a:pt x="0" y="441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/>
          <p:nvPr/>
        </p:nvSpPr>
        <p:spPr>
          <a:xfrm>
            <a:off x="1028700" y="876300"/>
            <a:ext cx="6972160" cy="1340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66"/>
              </a:lnSpc>
            </a:pPr>
            <a:r>
              <a:rPr lang="en-US" sz="783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SoloPartners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931104"/>
            <a:ext cx="17259300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Belangenbehartiging</a:t>
            </a:r>
            <a:r>
              <a:rPr lang="en-US" sz="3000" b="1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​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    </a:t>
            </a:r>
            <a:r>
              <a:rPr lang="en-US" sz="3000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(beroeps- en brancheorganisaties, verzekeraars en overheid) bijv. over schijnzelfstandigheid​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3000" i="1">
              <a:solidFill>
                <a:srgbClr val="FFFFFF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Voor onze leden ​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   </a:t>
            </a:r>
            <a:r>
              <a:rPr lang="en-US" sz="3000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(nieuws en ontwikkelingen, klantenservice, kennisbank en modellen)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959434"/>
            <a:ext cx="10343938" cy="57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7"/>
              </a:lnSpc>
            </a:pPr>
            <a:r>
              <a:rPr lang="en-US" sz="336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Brancheorganisatie voor zzp’ers in de zorg</a:t>
            </a:r>
          </a:p>
        </p:txBody>
      </p:sp>
      <p:sp>
        <p:nvSpPr>
          <p:cNvPr id="7" name="Freeform 7"/>
          <p:cNvSpPr/>
          <p:nvPr/>
        </p:nvSpPr>
        <p:spPr>
          <a:xfrm>
            <a:off x="1028700" y="7670765"/>
            <a:ext cx="517351" cy="441688"/>
          </a:xfrm>
          <a:custGeom>
            <a:avLst/>
            <a:gdLst/>
            <a:ahLst/>
            <a:cxnLst/>
            <a:rect l="l" t="t" r="r" b="b"/>
            <a:pathLst>
              <a:path w="517351" h="441688">
                <a:moveTo>
                  <a:pt x="0" y="0"/>
                </a:moveTo>
                <a:lnTo>
                  <a:pt x="517351" y="0"/>
                </a:lnTo>
                <a:lnTo>
                  <a:pt x="517351" y="441689"/>
                </a:lnTo>
                <a:lnTo>
                  <a:pt x="0" y="441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4A92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028700" y="2459371"/>
            <a:ext cx="1028423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6" name="AutoShape 6"/>
          <p:cNvSpPr/>
          <p:nvPr/>
        </p:nvSpPr>
        <p:spPr>
          <a:xfrm>
            <a:off x="9915657" y="3325885"/>
            <a:ext cx="373058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7" name="AutoShape 7"/>
          <p:cNvSpPr/>
          <p:nvPr/>
        </p:nvSpPr>
        <p:spPr>
          <a:xfrm>
            <a:off x="9915657" y="6029044"/>
            <a:ext cx="373058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8" name="AutoShape 8"/>
          <p:cNvSpPr/>
          <p:nvPr/>
        </p:nvSpPr>
        <p:spPr>
          <a:xfrm>
            <a:off x="9915657" y="7457794"/>
            <a:ext cx="373058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9" name="AutoShape 9"/>
          <p:cNvSpPr/>
          <p:nvPr/>
        </p:nvSpPr>
        <p:spPr>
          <a:xfrm flipV="1">
            <a:off x="9915657" y="8810344"/>
            <a:ext cx="373058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0" name="AutoShape 10"/>
          <p:cNvSpPr/>
          <p:nvPr/>
        </p:nvSpPr>
        <p:spPr>
          <a:xfrm>
            <a:off x="9915657" y="4675976"/>
            <a:ext cx="373058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1" name="AutoShape 11"/>
          <p:cNvSpPr/>
          <p:nvPr/>
        </p:nvSpPr>
        <p:spPr>
          <a:xfrm>
            <a:off x="9915657" y="1893570"/>
            <a:ext cx="373058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2" name="TextBox 12"/>
          <p:cNvSpPr txBox="1"/>
          <p:nvPr/>
        </p:nvSpPr>
        <p:spPr>
          <a:xfrm>
            <a:off x="1028700" y="923925"/>
            <a:ext cx="77448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sz="57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Programma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28750" y="8504800"/>
            <a:ext cx="244755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Vragen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728750" y="1588026"/>
            <a:ext cx="4282650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Waarom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dit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webinar?​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28750" y="3020341"/>
            <a:ext cx="4511250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Casusbeoordelingen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728750" y="4371921"/>
            <a:ext cx="6111450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Handhaving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728750" y="5723500"/>
            <a:ext cx="748025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Verantwoorde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inzet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– hoe dan?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28750" y="7152250"/>
            <a:ext cx="5882850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Wat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gebeurt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er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vandaag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</p:txBody>
      </p:sp>
      <p:sp>
        <p:nvSpPr>
          <p:cNvPr id="19" name="Freeform 19"/>
          <p:cNvSpPr/>
          <p:nvPr/>
        </p:nvSpPr>
        <p:spPr>
          <a:xfrm>
            <a:off x="16424767" y="8790550"/>
            <a:ext cx="1669065" cy="1340863"/>
          </a:xfrm>
          <a:custGeom>
            <a:avLst/>
            <a:gdLst/>
            <a:ahLst/>
            <a:cxnLst/>
            <a:rect l="l" t="t" r="r" b="b"/>
            <a:pathLst>
              <a:path w="1669065" h="1340863">
                <a:moveTo>
                  <a:pt x="0" y="0"/>
                </a:moveTo>
                <a:lnTo>
                  <a:pt x="1669066" y="0"/>
                </a:lnTo>
                <a:lnTo>
                  <a:pt x="1669066" y="1340862"/>
                </a:lnTo>
                <a:lnTo>
                  <a:pt x="0" y="134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211670"/>
            <a:ext cx="18288000" cy="2075330"/>
            <a:chOff x="0" y="0"/>
            <a:chExt cx="4816593" cy="5465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46589"/>
            </a:xfrm>
            <a:custGeom>
              <a:avLst/>
              <a:gdLst/>
              <a:ahLst/>
              <a:cxnLst/>
              <a:rect l="l" t="t" r="r" b="b"/>
              <a:pathLst>
                <a:path w="4816592" h="546589">
                  <a:moveTo>
                    <a:pt x="0" y="0"/>
                  </a:moveTo>
                  <a:lnTo>
                    <a:pt x="4816592" y="0"/>
                  </a:lnTo>
                  <a:lnTo>
                    <a:pt x="4816592" y="546589"/>
                  </a:lnTo>
                  <a:lnTo>
                    <a:pt x="0" y="546589"/>
                  </a:lnTo>
                  <a:close/>
                </a:path>
              </a:pathLst>
            </a:custGeom>
            <a:solidFill>
              <a:srgbClr val="0384C6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584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028700" y="2459371"/>
            <a:ext cx="1028423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8083869" y="8781929"/>
            <a:ext cx="1379261" cy="952743"/>
          </a:xfrm>
          <a:custGeom>
            <a:avLst/>
            <a:gdLst/>
            <a:ahLst/>
            <a:cxnLst/>
            <a:rect l="l" t="t" r="r" b="b"/>
            <a:pathLst>
              <a:path w="1379261" h="952743">
                <a:moveTo>
                  <a:pt x="0" y="0"/>
                </a:moveTo>
                <a:lnTo>
                  <a:pt x="1379261" y="0"/>
                </a:lnTo>
                <a:lnTo>
                  <a:pt x="1379261" y="952742"/>
                </a:lnTo>
                <a:lnTo>
                  <a:pt x="0" y="952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AutoShape 7"/>
          <p:cNvSpPr/>
          <p:nvPr/>
        </p:nvSpPr>
        <p:spPr>
          <a:xfrm>
            <a:off x="8773500" y="3496662"/>
            <a:ext cx="373058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8" name="AutoShape 8"/>
          <p:cNvSpPr/>
          <p:nvPr/>
        </p:nvSpPr>
        <p:spPr>
          <a:xfrm>
            <a:off x="8773500" y="5419769"/>
            <a:ext cx="373058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9" name="AutoShape 9"/>
          <p:cNvSpPr/>
          <p:nvPr/>
        </p:nvSpPr>
        <p:spPr>
          <a:xfrm>
            <a:off x="8773500" y="4457744"/>
            <a:ext cx="373058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0" name="AutoShape 10"/>
          <p:cNvSpPr/>
          <p:nvPr/>
        </p:nvSpPr>
        <p:spPr>
          <a:xfrm>
            <a:off x="8773500" y="6381794"/>
            <a:ext cx="373058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>
          <a:xfrm flipH="1">
            <a:off x="1028700" y="5134535"/>
            <a:ext cx="5754965" cy="4114800"/>
          </a:xfrm>
          <a:custGeom>
            <a:avLst/>
            <a:gdLst/>
            <a:ahLst/>
            <a:cxnLst/>
            <a:rect l="l" t="t" r="r" b="b"/>
            <a:pathLst>
              <a:path w="5754965" h="4114800">
                <a:moveTo>
                  <a:pt x="5754965" y="0"/>
                </a:moveTo>
                <a:lnTo>
                  <a:pt x="0" y="0"/>
                </a:lnTo>
                <a:lnTo>
                  <a:pt x="0" y="4114800"/>
                </a:lnTo>
                <a:lnTo>
                  <a:pt x="5754965" y="4114800"/>
                </a:lnTo>
                <a:lnTo>
                  <a:pt x="575496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TextBox 12"/>
          <p:cNvSpPr txBox="1"/>
          <p:nvPr/>
        </p:nvSpPr>
        <p:spPr>
          <a:xfrm>
            <a:off x="1028700" y="923925"/>
            <a:ext cx="8953500" cy="9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sz="5700" b="1" dirty="0" err="1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Waarom</a:t>
            </a:r>
            <a:r>
              <a:rPr lang="en-US" sz="5700" b="1" dirty="0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5700" b="1" dirty="0" err="1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dit</a:t>
            </a:r>
            <a:r>
              <a:rPr lang="en-US" sz="5700" b="1" dirty="0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webinar?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959434"/>
            <a:ext cx="6210300" cy="558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22"/>
              </a:lnSpc>
            </a:pPr>
            <a:r>
              <a:rPr lang="en-US" sz="3373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Bijdragen</a:t>
            </a:r>
            <a:r>
              <a:rPr lang="en-US" sz="3373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73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aan</a:t>
            </a:r>
            <a:r>
              <a:rPr lang="en-US" sz="3373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73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een</a:t>
            </a:r>
            <a:r>
              <a:rPr lang="en-US" sz="3373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73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oplossing</a:t>
            </a:r>
            <a:endParaRPr lang="en-US" sz="3373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445729" y="5134019"/>
            <a:ext cx="44375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3000" b="1" u="sng" dirty="0">
              <a:solidFill>
                <a:srgbClr val="0584C6"/>
              </a:solidFill>
              <a:latin typeface="Montserrat Bold"/>
              <a:ea typeface="Montserrat Bold"/>
              <a:cs typeface="Montserrat Bold"/>
              <a:sym typeface="Montserrat Bold"/>
              <a:hlinkClick r:id="rId4" tooltip="https://download.belastingdienst.nl/belastingdienst/docs/afwegingskader_dienstbetrekking_lh6301z1pl.pdf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445728" y="3225254"/>
            <a:ext cx="7470672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Onjuiste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informatie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beeldvorming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445728" y="4221930"/>
            <a:ext cx="5565672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Risico-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inschatting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48E25B5-262A-DE79-EC6F-D62A45507CD8}"/>
              </a:ext>
            </a:extLst>
          </p:cNvPr>
          <p:cNvSpPr txBox="1"/>
          <p:nvPr/>
        </p:nvSpPr>
        <p:spPr>
          <a:xfrm>
            <a:off x="9304844" y="5151099"/>
            <a:ext cx="4719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latin typeface="Montserrat" pitchFamily="2" charset="77"/>
              </a:rPr>
              <a:t>Geïnformeerde keuzes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6504CBA-F64A-3887-81EE-65156F445B36}"/>
              </a:ext>
            </a:extLst>
          </p:cNvPr>
          <p:cNvSpPr txBox="1"/>
          <p:nvPr/>
        </p:nvSpPr>
        <p:spPr>
          <a:xfrm>
            <a:off x="9304844" y="6141235"/>
            <a:ext cx="5706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latin typeface="Montserrat" pitchFamily="2" charset="77"/>
              </a:rPr>
              <a:t>Zonder zzp’ers lukt het niet!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211670"/>
            <a:ext cx="18288000" cy="2075330"/>
            <a:chOff x="0" y="0"/>
            <a:chExt cx="4816593" cy="5465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46589"/>
            </a:xfrm>
            <a:custGeom>
              <a:avLst/>
              <a:gdLst/>
              <a:ahLst/>
              <a:cxnLst/>
              <a:rect l="l" t="t" r="r" b="b"/>
              <a:pathLst>
                <a:path w="4816592" h="546589">
                  <a:moveTo>
                    <a:pt x="0" y="0"/>
                  </a:moveTo>
                  <a:lnTo>
                    <a:pt x="4816592" y="0"/>
                  </a:lnTo>
                  <a:lnTo>
                    <a:pt x="4816592" y="546589"/>
                  </a:lnTo>
                  <a:lnTo>
                    <a:pt x="0" y="546589"/>
                  </a:lnTo>
                  <a:close/>
                </a:path>
              </a:pathLst>
            </a:custGeom>
            <a:solidFill>
              <a:srgbClr val="0384C6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584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083869" y="8781929"/>
            <a:ext cx="1379261" cy="952743"/>
          </a:xfrm>
          <a:custGeom>
            <a:avLst/>
            <a:gdLst/>
            <a:ahLst/>
            <a:cxnLst/>
            <a:rect l="l" t="t" r="r" b="b"/>
            <a:pathLst>
              <a:path w="1379261" h="952743">
                <a:moveTo>
                  <a:pt x="0" y="0"/>
                </a:moveTo>
                <a:lnTo>
                  <a:pt x="1379261" y="0"/>
                </a:lnTo>
                <a:lnTo>
                  <a:pt x="1379261" y="952742"/>
                </a:lnTo>
                <a:lnTo>
                  <a:pt x="0" y="952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AutoShape 6"/>
          <p:cNvSpPr/>
          <p:nvPr/>
        </p:nvSpPr>
        <p:spPr>
          <a:xfrm>
            <a:off x="1028700" y="2459371"/>
            <a:ext cx="1028423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7" name="AutoShape 7"/>
          <p:cNvSpPr/>
          <p:nvPr/>
        </p:nvSpPr>
        <p:spPr>
          <a:xfrm>
            <a:off x="11514667" y="4183146"/>
            <a:ext cx="373058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8" name="AutoShape 8"/>
          <p:cNvSpPr/>
          <p:nvPr/>
        </p:nvSpPr>
        <p:spPr>
          <a:xfrm>
            <a:off x="11514667" y="5144228"/>
            <a:ext cx="373058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9" name="AutoShape 9"/>
          <p:cNvSpPr/>
          <p:nvPr/>
        </p:nvSpPr>
        <p:spPr>
          <a:xfrm>
            <a:off x="11514667" y="6081318"/>
            <a:ext cx="373058" cy="0"/>
          </a:xfrm>
          <a:prstGeom prst="line">
            <a:avLst/>
          </a:prstGeom>
          <a:ln w="142875" cap="flat">
            <a:solidFill>
              <a:srgbClr val="0384C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1028700" y="923925"/>
            <a:ext cx="11523961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sz="5700" b="1" dirty="0" err="1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Casusbeoordelingen</a:t>
            </a:r>
            <a:endParaRPr lang="en-US" sz="5700" b="1" dirty="0">
              <a:solidFill>
                <a:srgbClr val="072A38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2959434"/>
            <a:ext cx="6129212" cy="57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7"/>
              </a:lnSpc>
            </a:pPr>
            <a:r>
              <a:rPr lang="en-US" sz="3369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Averechtse</a:t>
            </a:r>
            <a:r>
              <a:rPr lang="en-US" sz="3369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69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werking</a:t>
            </a:r>
            <a:endParaRPr lang="en-US" sz="3369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186896" y="3897396"/>
            <a:ext cx="3281704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Miskent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Wkkgz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186896" y="4858478"/>
            <a:ext cx="5339104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Miskent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ondernemersrisico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186896" y="5795568"/>
            <a:ext cx="5491504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Lijken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politiek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gemotiveerd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" name="Afbeelding 20" descr="Afbeelding met lijn, in een lijn opgesteld, keyboard&#10;&#10;Beschrijving automatisch gegenereerd met gemiddelde betrouwbaarheid">
            <a:extLst>
              <a:ext uri="{FF2B5EF4-FFF2-40B4-BE49-F238E27FC236}">
                <a16:creationId xmlns:a16="http://schemas.microsoft.com/office/drawing/2014/main" id="{098595FD-1E75-2B86-9513-80CEAB2BB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48100"/>
            <a:ext cx="8432544" cy="38287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211670"/>
            <a:ext cx="18288000" cy="2075330"/>
            <a:chOff x="0" y="0"/>
            <a:chExt cx="4816593" cy="5465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46589"/>
            </a:xfrm>
            <a:custGeom>
              <a:avLst/>
              <a:gdLst/>
              <a:ahLst/>
              <a:cxnLst/>
              <a:rect l="l" t="t" r="r" b="b"/>
              <a:pathLst>
                <a:path w="4816592" h="546589">
                  <a:moveTo>
                    <a:pt x="0" y="0"/>
                  </a:moveTo>
                  <a:lnTo>
                    <a:pt x="4816592" y="0"/>
                  </a:lnTo>
                  <a:lnTo>
                    <a:pt x="4816592" y="546589"/>
                  </a:lnTo>
                  <a:lnTo>
                    <a:pt x="0" y="546589"/>
                  </a:lnTo>
                  <a:close/>
                </a:path>
              </a:pathLst>
            </a:custGeom>
            <a:solidFill>
              <a:srgbClr val="84A92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584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083869" y="8781929"/>
            <a:ext cx="1379261" cy="952743"/>
          </a:xfrm>
          <a:custGeom>
            <a:avLst/>
            <a:gdLst/>
            <a:ahLst/>
            <a:cxnLst/>
            <a:rect l="l" t="t" r="r" b="b"/>
            <a:pathLst>
              <a:path w="1379261" h="952743">
                <a:moveTo>
                  <a:pt x="0" y="0"/>
                </a:moveTo>
                <a:lnTo>
                  <a:pt x="1379261" y="0"/>
                </a:lnTo>
                <a:lnTo>
                  <a:pt x="1379261" y="952742"/>
                </a:lnTo>
                <a:lnTo>
                  <a:pt x="0" y="952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AutoShape 6"/>
          <p:cNvSpPr/>
          <p:nvPr/>
        </p:nvSpPr>
        <p:spPr>
          <a:xfrm>
            <a:off x="1028700" y="2459371"/>
            <a:ext cx="1028423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1028700" y="923925"/>
            <a:ext cx="11523961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sz="5700" b="1" dirty="0" err="1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Handhaving</a:t>
            </a:r>
            <a:endParaRPr lang="en-US" sz="5700" b="1" dirty="0">
              <a:solidFill>
                <a:srgbClr val="072A38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2959434"/>
            <a:ext cx="6129212" cy="57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7"/>
              </a:lnSpc>
            </a:pPr>
            <a:r>
              <a:rPr lang="en-US" sz="3369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Niet</a:t>
            </a:r>
            <a:r>
              <a:rPr lang="en-US" sz="3369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de Wet DBA, </a:t>
            </a:r>
            <a:r>
              <a:rPr lang="en-US" sz="3369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wel</a:t>
            </a:r>
            <a:r>
              <a:rPr lang="en-US" sz="3369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…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67141" y="5166722"/>
            <a:ext cx="7851671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Afwegingskader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773500" y="3496662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1" name="AutoShape 11"/>
          <p:cNvSpPr/>
          <p:nvPr/>
        </p:nvSpPr>
        <p:spPr>
          <a:xfrm>
            <a:off x="8773500" y="5419769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2" name="AutoShape 12"/>
          <p:cNvSpPr/>
          <p:nvPr/>
        </p:nvSpPr>
        <p:spPr>
          <a:xfrm>
            <a:off x="8773500" y="4457744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3" name="AutoShape 13"/>
          <p:cNvSpPr/>
          <p:nvPr/>
        </p:nvSpPr>
        <p:spPr>
          <a:xfrm>
            <a:off x="8773500" y="6381794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9445729" y="3210912"/>
            <a:ext cx="4194071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Deliveroo-arrest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445729" y="6096044"/>
            <a:ext cx="7699271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Ondernemerschap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zzp’er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C64675A-B0A7-2371-7BE9-611B7887D661}"/>
              </a:ext>
            </a:extLst>
          </p:cNvPr>
          <p:cNvSpPr txBox="1"/>
          <p:nvPr/>
        </p:nvSpPr>
        <p:spPr>
          <a:xfrm>
            <a:off x="9445729" y="4218427"/>
            <a:ext cx="4710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latin typeface="Montserrat" pitchFamily="2" charset="77"/>
              </a:rPr>
              <a:t>Uber-arrest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211670"/>
            <a:ext cx="18288000" cy="2075330"/>
            <a:chOff x="0" y="0"/>
            <a:chExt cx="4816593" cy="5465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46589"/>
            </a:xfrm>
            <a:custGeom>
              <a:avLst/>
              <a:gdLst/>
              <a:ahLst/>
              <a:cxnLst/>
              <a:rect l="l" t="t" r="r" b="b"/>
              <a:pathLst>
                <a:path w="4816592" h="546589">
                  <a:moveTo>
                    <a:pt x="0" y="0"/>
                  </a:moveTo>
                  <a:lnTo>
                    <a:pt x="4816592" y="0"/>
                  </a:lnTo>
                  <a:lnTo>
                    <a:pt x="4816592" y="546589"/>
                  </a:lnTo>
                  <a:lnTo>
                    <a:pt x="0" y="546589"/>
                  </a:lnTo>
                  <a:close/>
                </a:path>
              </a:pathLst>
            </a:custGeom>
            <a:solidFill>
              <a:srgbClr val="84A92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584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083869" y="8781929"/>
            <a:ext cx="1379261" cy="952743"/>
          </a:xfrm>
          <a:custGeom>
            <a:avLst/>
            <a:gdLst/>
            <a:ahLst/>
            <a:cxnLst/>
            <a:rect l="l" t="t" r="r" b="b"/>
            <a:pathLst>
              <a:path w="1379261" h="952743">
                <a:moveTo>
                  <a:pt x="0" y="0"/>
                </a:moveTo>
                <a:lnTo>
                  <a:pt x="1379261" y="0"/>
                </a:lnTo>
                <a:lnTo>
                  <a:pt x="1379261" y="952742"/>
                </a:lnTo>
                <a:lnTo>
                  <a:pt x="0" y="952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AutoShape 6"/>
          <p:cNvSpPr/>
          <p:nvPr/>
        </p:nvSpPr>
        <p:spPr>
          <a:xfrm>
            <a:off x="1028700" y="2459371"/>
            <a:ext cx="1028423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1028700" y="923925"/>
            <a:ext cx="11523961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sz="5700" b="1" dirty="0" err="1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Handhaving</a:t>
            </a:r>
            <a:endParaRPr lang="en-US" sz="5700" b="1" dirty="0">
              <a:solidFill>
                <a:srgbClr val="072A38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2959434"/>
            <a:ext cx="6129212" cy="57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7"/>
              </a:lnSpc>
            </a:pPr>
            <a:r>
              <a:rPr lang="en-US" sz="3369" b="1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Deliveroo-arrest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41125" y="5691228"/>
            <a:ext cx="6546875" cy="121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177"/>
              </a:lnSpc>
              <a:spcBef>
                <a:spcPct val="0"/>
              </a:spcBef>
            </a:pPr>
            <a:r>
              <a:rPr lang="en-US" sz="7269" b="1" dirty="0">
                <a:solidFill>
                  <a:srgbClr val="84A929">
                    <a:alpha val="21961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​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028700" y="4533900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1" name="AutoShape 11"/>
          <p:cNvSpPr/>
          <p:nvPr/>
        </p:nvSpPr>
        <p:spPr>
          <a:xfrm>
            <a:off x="1028700" y="6431815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2" name="AutoShape 12"/>
          <p:cNvSpPr/>
          <p:nvPr/>
        </p:nvSpPr>
        <p:spPr>
          <a:xfrm>
            <a:off x="1028700" y="5469790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3" name="AutoShape 13"/>
          <p:cNvSpPr/>
          <p:nvPr/>
        </p:nvSpPr>
        <p:spPr>
          <a:xfrm>
            <a:off x="1028700" y="7393840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1700928" y="6146065"/>
            <a:ext cx="7595471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Inbedding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werkzaamheden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zzp’er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18330" y="4257358"/>
            <a:ext cx="7425669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Aard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duur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van de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werkzaamheden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00929" y="5184040"/>
            <a:ext cx="7976471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Wie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bepaalt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werktijden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werkzaamheden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718331" y="7108090"/>
            <a:ext cx="7744799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Mogelijkheid</a:t>
            </a:r>
            <a:r>
              <a:rPr lang="en-US" sz="3000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 tot </a:t>
            </a:r>
            <a:r>
              <a:rPr lang="en-US" sz="3000" dirty="0" err="1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vervanging</a:t>
            </a:r>
            <a:endParaRPr lang="en-US" sz="3000" dirty="0">
              <a:solidFill>
                <a:srgbClr val="072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A3098145-0A24-33C0-1EF9-15AF8A4A47DD}"/>
              </a:ext>
            </a:extLst>
          </p:cNvPr>
          <p:cNvSpPr/>
          <p:nvPr/>
        </p:nvSpPr>
        <p:spPr>
          <a:xfrm>
            <a:off x="9677400" y="4543926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66647A96-339F-B802-1D02-F8A1CABAC51B}"/>
              </a:ext>
            </a:extLst>
          </p:cNvPr>
          <p:cNvSpPr/>
          <p:nvPr/>
        </p:nvSpPr>
        <p:spPr>
          <a:xfrm>
            <a:off x="9677400" y="3531061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20" name="AutoShape 10">
            <a:extLst>
              <a:ext uri="{FF2B5EF4-FFF2-40B4-BE49-F238E27FC236}">
                <a16:creationId xmlns:a16="http://schemas.microsoft.com/office/drawing/2014/main" id="{6E4355B2-8263-B4CA-59EA-6B9EBAE63CE4}"/>
              </a:ext>
            </a:extLst>
          </p:cNvPr>
          <p:cNvSpPr/>
          <p:nvPr/>
        </p:nvSpPr>
        <p:spPr>
          <a:xfrm>
            <a:off x="9677400" y="5469790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21" name="AutoShape 10">
            <a:extLst>
              <a:ext uri="{FF2B5EF4-FFF2-40B4-BE49-F238E27FC236}">
                <a16:creationId xmlns:a16="http://schemas.microsoft.com/office/drawing/2014/main" id="{B683CF2C-B40E-3E4A-7C28-F805AC755BDD}"/>
              </a:ext>
            </a:extLst>
          </p:cNvPr>
          <p:cNvSpPr/>
          <p:nvPr/>
        </p:nvSpPr>
        <p:spPr>
          <a:xfrm>
            <a:off x="9677400" y="6431815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EC393AEE-F409-C400-C28F-0C96B42E77A3}"/>
              </a:ext>
            </a:extLst>
          </p:cNvPr>
          <p:cNvSpPr/>
          <p:nvPr/>
        </p:nvSpPr>
        <p:spPr>
          <a:xfrm>
            <a:off x="9677400" y="7394275"/>
            <a:ext cx="373058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BC11FAD3-E724-2CAD-64B2-0024B65EFF5A}"/>
              </a:ext>
            </a:extLst>
          </p:cNvPr>
          <p:cNvSpPr txBox="1"/>
          <p:nvPr/>
        </p:nvSpPr>
        <p:spPr>
          <a:xfrm>
            <a:off x="10583858" y="4257358"/>
            <a:ext cx="6408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latin typeface="Montserrat" pitchFamily="2" charset="77"/>
              </a:rPr>
              <a:t>Onderhandelen over het tarief?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7C16CBF-3C00-3383-91C3-933FF788FFB4}"/>
              </a:ext>
            </a:extLst>
          </p:cNvPr>
          <p:cNvSpPr txBox="1"/>
          <p:nvPr/>
        </p:nvSpPr>
        <p:spPr>
          <a:xfrm>
            <a:off x="10583858" y="3278725"/>
            <a:ext cx="6865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latin typeface="Montserrat" pitchFamily="2" charset="77"/>
              </a:rPr>
              <a:t>Onderhandelen over de opdracht?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B3A5B3F4-A753-B028-4D36-917DE1D2B04E}"/>
              </a:ext>
            </a:extLst>
          </p:cNvPr>
          <p:cNvSpPr txBox="1"/>
          <p:nvPr/>
        </p:nvSpPr>
        <p:spPr>
          <a:xfrm>
            <a:off x="10615942" y="5183550"/>
            <a:ext cx="5081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latin typeface="Montserrat" pitchFamily="2" charset="77"/>
              </a:rPr>
              <a:t>Hoogte tarief en betaling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D4E7232-C017-99B7-5C37-F57A1E8B27B4}"/>
              </a:ext>
            </a:extLst>
          </p:cNvPr>
          <p:cNvSpPr txBox="1"/>
          <p:nvPr/>
        </p:nvSpPr>
        <p:spPr>
          <a:xfrm>
            <a:off x="10599742" y="6162184"/>
            <a:ext cx="403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latin typeface="Montserrat" pitchFamily="2" charset="77"/>
              </a:rPr>
              <a:t>Commercieel risico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CE0D09AF-5C2F-E5B1-C795-9F0BB75FAE53}"/>
              </a:ext>
            </a:extLst>
          </p:cNvPr>
          <p:cNvSpPr txBox="1"/>
          <p:nvPr/>
        </p:nvSpPr>
        <p:spPr>
          <a:xfrm rot="10800000" flipV="1">
            <a:off x="10615942" y="7108090"/>
            <a:ext cx="5368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latin typeface="Montserrat" pitchFamily="2" charset="77"/>
              </a:rPr>
              <a:t>Gedragen als ondernemer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857B6-B356-E46B-C802-B8BEFDB57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84D18A8-5B90-0624-4819-88159528952D}"/>
              </a:ext>
            </a:extLst>
          </p:cNvPr>
          <p:cNvGrpSpPr/>
          <p:nvPr/>
        </p:nvGrpSpPr>
        <p:grpSpPr>
          <a:xfrm>
            <a:off x="0" y="8211670"/>
            <a:ext cx="18288000" cy="2075330"/>
            <a:chOff x="0" y="0"/>
            <a:chExt cx="4816593" cy="54658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DDAF102-BD20-A960-E50B-4A3CBBEB14D4}"/>
                </a:ext>
              </a:extLst>
            </p:cNvPr>
            <p:cNvSpPr/>
            <p:nvPr/>
          </p:nvSpPr>
          <p:spPr>
            <a:xfrm>
              <a:off x="0" y="0"/>
              <a:ext cx="4816592" cy="546589"/>
            </a:xfrm>
            <a:custGeom>
              <a:avLst/>
              <a:gdLst/>
              <a:ahLst/>
              <a:cxnLst/>
              <a:rect l="l" t="t" r="r" b="b"/>
              <a:pathLst>
                <a:path w="4816592" h="546589">
                  <a:moveTo>
                    <a:pt x="0" y="0"/>
                  </a:moveTo>
                  <a:lnTo>
                    <a:pt x="4816592" y="0"/>
                  </a:lnTo>
                  <a:lnTo>
                    <a:pt x="4816592" y="546589"/>
                  </a:lnTo>
                  <a:lnTo>
                    <a:pt x="0" y="546589"/>
                  </a:lnTo>
                  <a:close/>
                </a:path>
              </a:pathLst>
            </a:custGeom>
            <a:solidFill>
              <a:srgbClr val="84A92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BDC2EC8-4882-49C1-F1BC-4E9CCE42B3C9}"/>
                </a:ext>
              </a:extLst>
            </p:cNvPr>
            <p:cNvSpPr txBox="1"/>
            <p:nvPr/>
          </p:nvSpPr>
          <p:spPr>
            <a:xfrm>
              <a:off x="0" y="-38100"/>
              <a:ext cx="4816593" cy="584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55BB0DF2-25F7-F39F-68C1-4EB84AA46212}"/>
              </a:ext>
            </a:extLst>
          </p:cNvPr>
          <p:cNvSpPr/>
          <p:nvPr/>
        </p:nvSpPr>
        <p:spPr>
          <a:xfrm>
            <a:off x="8083869" y="8781929"/>
            <a:ext cx="1379261" cy="952743"/>
          </a:xfrm>
          <a:custGeom>
            <a:avLst/>
            <a:gdLst/>
            <a:ahLst/>
            <a:cxnLst/>
            <a:rect l="l" t="t" r="r" b="b"/>
            <a:pathLst>
              <a:path w="1379261" h="952743">
                <a:moveTo>
                  <a:pt x="0" y="0"/>
                </a:moveTo>
                <a:lnTo>
                  <a:pt x="1379261" y="0"/>
                </a:lnTo>
                <a:lnTo>
                  <a:pt x="1379261" y="952742"/>
                </a:lnTo>
                <a:lnTo>
                  <a:pt x="0" y="952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00F988B3-CE12-9E5E-2632-C00DBAFC1BF8}"/>
              </a:ext>
            </a:extLst>
          </p:cNvPr>
          <p:cNvSpPr/>
          <p:nvPr/>
        </p:nvSpPr>
        <p:spPr>
          <a:xfrm>
            <a:off x="1028700" y="2459371"/>
            <a:ext cx="1028423" cy="0"/>
          </a:xfrm>
          <a:prstGeom prst="line">
            <a:avLst/>
          </a:prstGeom>
          <a:ln w="142875" cap="flat">
            <a:solidFill>
              <a:srgbClr val="84A9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A33E4E5-A463-8901-8D98-456281926158}"/>
              </a:ext>
            </a:extLst>
          </p:cNvPr>
          <p:cNvSpPr txBox="1"/>
          <p:nvPr/>
        </p:nvSpPr>
        <p:spPr>
          <a:xfrm>
            <a:off x="1028700" y="923925"/>
            <a:ext cx="11523961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sz="5700" b="1" dirty="0" err="1">
                <a:solidFill>
                  <a:srgbClr val="072A3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Handhaving</a:t>
            </a:r>
            <a:endParaRPr lang="en-US" sz="5700" b="1" dirty="0">
              <a:solidFill>
                <a:srgbClr val="072A38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15CD088-A85A-E974-1ABC-9E209FD4B4F1}"/>
              </a:ext>
            </a:extLst>
          </p:cNvPr>
          <p:cNvSpPr txBox="1"/>
          <p:nvPr/>
        </p:nvSpPr>
        <p:spPr>
          <a:xfrm>
            <a:off x="1020679" y="2784395"/>
            <a:ext cx="6129212" cy="57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7"/>
              </a:lnSpc>
            </a:pPr>
            <a:r>
              <a:rPr lang="en-US" sz="3369" b="1" dirty="0">
                <a:solidFill>
                  <a:srgbClr val="072A38"/>
                </a:solidFill>
                <a:latin typeface="Montserrat"/>
                <a:ea typeface="Montserrat"/>
                <a:cs typeface="Montserrat"/>
                <a:sym typeface="Montserrat"/>
              </a:rPr>
              <a:t>Uber-arrest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B9E418D-A5F5-D44A-DAAE-EF64FF32F66B}"/>
              </a:ext>
            </a:extLst>
          </p:cNvPr>
          <p:cNvSpPr txBox="1"/>
          <p:nvPr/>
        </p:nvSpPr>
        <p:spPr>
          <a:xfrm>
            <a:off x="11741125" y="5691228"/>
            <a:ext cx="6546875" cy="121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177"/>
              </a:lnSpc>
              <a:spcBef>
                <a:spcPct val="0"/>
              </a:spcBef>
            </a:pPr>
            <a:r>
              <a:rPr lang="en-US" sz="7269" b="1" dirty="0">
                <a:solidFill>
                  <a:srgbClr val="84A929">
                    <a:alpha val="21961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​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E0E7939D-6FA4-FC99-EBFE-57B688DF7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730" y="3430358"/>
            <a:ext cx="170688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" pitchFamily="2" charset="77"/>
              </a:rPr>
              <a:t>Geen rangorde tussen criteria: </a:t>
            </a:r>
            <a:r>
              <a:rPr kumimoji="0" lang="nl-NL" altLang="nl-NL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" pitchFamily="2" charset="77"/>
              </a:rPr>
              <a:t>Het ondernemerschap van de chauffeur is dus even belangrijk als andere criteria zoals inbedding in de organisatie.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" pitchFamily="2" charset="77"/>
              </a:rPr>
              <a:t>Extern ondernemerschap telt mee: </a:t>
            </a:r>
            <a:r>
              <a:rPr kumimoji="0" lang="nl-NL" altLang="nl-NL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" pitchFamily="2" charset="77"/>
              </a:rPr>
              <a:t>Het begrip ondernemerschap omvat ook hoe iemand zich buiten de arbeidsrelatie als ondernemer gedraagt in het economisch verkeer.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" pitchFamily="2" charset="77"/>
              </a:rPr>
              <a:t>Individuele beoordeling: </a:t>
            </a:r>
            <a:r>
              <a:rPr kumimoji="0" lang="nl-NL" altLang="nl-NL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" pitchFamily="2" charset="77"/>
              </a:rPr>
              <a:t>Het is mogelijk dat voor dezelfde werkzaamheden bij dezelfde opdrachtgever de ene persoon wel een arbeidsovereenkomst heeft en de andere niet, afhankelijk van hun ondernemersgedrag. </a:t>
            </a:r>
            <a:endParaRPr kumimoji="0" lang="nl-NL" altLang="nl-NL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884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dfee23-ae5e-43ad-9835-ee0296cbc38e">
      <UserInfo>
        <DisplayName/>
        <AccountId xsi:nil="true"/>
        <AccountType/>
      </UserInfo>
    </SharedWithUsers>
    <lcf76f155ced4ddcb4097134ff3c332f xmlns="1aa4b211-6f28-4cdd-82d9-2ef755ab692f">
      <Terms xmlns="http://schemas.microsoft.com/office/infopath/2007/PartnerControls"/>
    </lcf76f155ced4ddcb4097134ff3c332f>
    <TaxCatchAll xmlns="5bdfee23-ae5e-43ad-9835-ee0296cbc38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6BB8472DFCB43960314971AF13C5B" ma:contentTypeVersion="14" ma:contentTypeDescription="Een nieuw document maken." ma:contentTypeScope="" ma:versionID="5551db90f76b2ec9cad395b97a1a56ab">
  <xsd:schema xmlns:xsd="http://www.w3.org/2001/XMLSchema" xmlns:xs="http://www.w3.org/2001/XMLSchema" xmlns:p="http://schemas.microsoft.com/office/2006/metadata/properties" xmlns:ns2="1aa4b211-6f28-4cdd-82d9-2ef755ab692f" xmlns:ns3="5bdfee23-ae5e-43ad-9835-ee0296cbc38e" targetNamespace="http://schemas.microsoft.com/office/2006/metadata/properties" ma:root="true" ma:fieldsID="d6d3f67723cb8b435635e98cfe583495" ns2:_="" ns3:_="">
    <xsd:import namespace="1aa4b211-6f28-4cdd-82d9-2ef755ab692f"/>
    <xsd:import namespace="5bdfee23-ae5e-43ad-9835-ee0296cbc3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4b211-6f28-4cdd-82d9-2ef755ab69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365080e5-fc69-4660-ae9e-60498d494f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fee23-ae5e-43ad-9835-ee0296cbc38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a8eedc6-f9c4-41b2-8bf3-bde1d0243666}" ma:internalName="TaxCatchAll" ma:showField="CatchAllData" ma:web="5bdfee23-ae5e-43ad-9835-ee0296cbc3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5C2073-6F27-4CF2-A84E-D7FF9DBC5E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52B07C-04A9-4BCB-8D05-9F535DF9D016}">
  <ds:schemaRefs>
    <ds:schemaRef ds:uri="5bdfee23-ae5e-43ad-9835-ee0296cbc38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1aa4b211-6f28-4cdd-82d9-2ef755ab692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1699A4-6795-4426-8EE3-296A1AED99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a4b211-6f28-4cdd-82d9-2ef755ab692f"/>
    <ds:schemaRef ds:uri="5bdfee23-ae5e-43ad-9835-ee0296cbc3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415</Words>
  <Application>Microsoft Macintosh PowerPoint</Application>
  <PresentationFormat>Aangepast</PresentationFormat>
  <Paragraphs>92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Montserrat Bold</vt:lpstr>
      <vt:lpstr>Montserrat</vt:lpstr>
      <vt:lpstr>Montserrat Italics</vt:lpstr>
      <vt:lpstr>Calibri</vt:lpstr>
      <vt:lpstr>Indie Flower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masterclass-presentatie-2025</dc:title>
  <cp:lastModifiedBy>Loe van Erp | SoloPartners</cp:lastModifiedBy>
  <cp:revision>100</cp:revision>
  <dcterms:created xsi:type="dcterms:W3CDTF">2006-08-16T00:00:00Z</dcterms:created>
  <dcterms:modified xsi:type="dcterms:W3CDTF">2025-10-29T12:43:15Z</dcterms:modified>
  <dc:identifier>DAGcKEYd2LI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133100.000000000</vt:lpwstr>
  </property>
  <property fmtid="{D5CDD505-2E9C-101B-9397-08002B2CF9AE}" pid="3" name="ContentTypeId">
    <vt:lpwstr>0x0101003156BB8472DFCB43960314971AF13C5B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